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Microsoft_Equation1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2" r:id="rId4"/>
    <p:sldId id="262" r:id="rId5"/>
    <p:sldId id="266" r:id="rId6"/>
    <p:sldId id="267" r:id="rId7"/>
    <p:sldId id="260" r:id="rId8"/>
    <p:sldId id="269" r:id="rId9"/>
    <p:sldId id="268" r:id="rId10"/>
    <p:sldId id="261" r:id="rId11"/>
    <p:sldId id="274" r:id="rId12"/>
    <p:sldId id="275" r:id="rId13"/>
    <p:sldId id="276" r:id="rId14"/>
    <p:sldId id="277" r:id="rId15"/>
    <p:sldId id="278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824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2DB8-BE77-3847-A0EA-CBA0F15145EE}" type="datetimeFigureOut">
              <a:rPr lang="en-US" smtClean="0"/>
              <a:t>17/05/14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49BA-D937-B24E-B801-733F8BFE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emf"/><Relationship Id="rId7" Type="http://schemas.openxmlformats.org/officeDocument/2006/relationships/image" Target="../media/image6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1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12.emf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13.emf"/><Relationship Id="rId17" Type="http://schemas.openxmlformats.org/officeDocument/2006/relationships/oleObject" Target="../embeddings/oleObject11.bin"/><Relationship Id="rId18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9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6.emf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oleObject" Target="../embeddings/oleObject19.bin"/><Relationship Id="rId13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0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55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Dynamics of Chromosome Movements During Meiosis in Fission Yeast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8536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Wenwen Huang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18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.05.2014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2284" y="2908330"/>
            <a:ext cx="54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--- Simulation using bead-rod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30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417680"/>
            <a:ext cx="342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Animation Movie</a:t>
            </a:r>
            <a:endParaRPr lang="en-US" sz="3600" dirty="0"/>
          </a:p>
        </p:txBody>
      </p:sp>
      <p:pic>
        <p:nvPicPr>
          <p:cNvPr id="2" name="anim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875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01428"/>
            <a:ext cx="3117849" cy="1272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665" y="385930"/>
            <a:ext cx="547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Theoretical Stories </a:t>
            </a:r>
            <a:r>
              <a:rPr lang="en-US" sz="2400" dirty="0" smtClean="0"/>
              <a:t>(Yen Ting Lin)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58875" y="1079500"/>
            <a:ext cx="409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Hamiltonian of the </a:t>
            </a:r>
            <a:r>
              <a:rPr lang="en-US" sz="2400" dirty="0" smtClean="0"/>
              <a:t>system: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72" y="2270125"/>
            <a:ext cx="8902328" cy="44622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5250" y="1816267"/>
            <a:ext cx="6841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Equivalent to N/2 Fermions in N energy levels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547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Theoretical Stories </a:t>
            </a:r>
            <a:r>
              <a:rPr lang="en-US" sz="2400" dirty="0" smtClean="0"/>
              <a:t>(Yen Ting Lin)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886"/>
            <a:ext cx="9144000" cy="519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4527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comparison</a:t>
            </a:r>
            <a:endParaRPr lang="en-US" sz="2400" dirty="0"/>
          </a:p>
        </p:txBody>
      </p:sp>
      <p:pic>
        <p:nvPicPr>
          <p:cNvPr id="4" name="Picture 3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1557020"/>
            <a:ext cx="9144000" cy="5109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0125" y="1222375"/>
            <a:ext cx="3876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With </a:t>
            </a:r>
            <a:r>
              <a:rPr lang="en-US" sz="2400" dirty="0" err="1" smtClean="0"/>
              <a:t>Lennard</a:t>
            </a:r>
            <a:r>
              <a:rPr lang="en-US" sz="2400" dirty="0" smtClean="0"/>
              <a:t>-Jones potential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18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4421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Numerical comparison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00125" y="1222375"/>
            <a:ext cx="430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Without </a:t>
            </a:r>
            <a:r>
              <a:rPr lang="en-US" sz="2400" dirty="0" err="1" smtClean="0"/>
              <a:t>Lennard</a:t>
            </a:r>
            <a:r>
              <a:rPr lang="en-US" sz="2400" dirty="0" smtClean="0"/>
              <a:t>-Jones potential</a:t>
            </a:r>
            <a:endParaRPr lang="en-US" sz="2400" dirty="0"/>
          </a:p>
        </p:txBody>
      </p:sp>
      <p:pic>
        <p:nvPicPr>
          <p:cNvPr id="2" name="Picture 1" descr="figure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895"/>
            <a:ext cx="9144000" cy="51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1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65" y="385930"/>
            <a:ext cx="7224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Driven Force &amp; Oscillation Amplitude</a:t>
            </a:r>
            <a:endParaRPr lang="en-US" sz="2400" dirty="0"/>
          </a:p>
        </p:txBody>
      </p:sp>
      <p:pic>
        <p:nvPicPr>
          <p:cNvPr id="2" name="Picture 1" descr="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159261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9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2697" y="3476121"/>
            <a:ext cx="36693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1637410" y="1031875"/>
            <a:ext cx="585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All suggestions and comments </a:t>
            </a:r>
          </a:p>
          <a:p>
            <a:pPr algn="ct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are greatly appreciated!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00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0" y="714375"/>
            <a:ext cx="157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/>
                </a:solidFill>
              </a:rPr>
              <a:t>Outline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750" y="1936750"/>
            <a:ext cx="739502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Background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Bead-rod model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(dynamical equations, numerical scheme, parameters)</a:t>
            </a:r>
          </a:p>
          <a:p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Simulation Result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      (animation movie, compare with theory)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9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90"/>
                </a:solidFill>
              </a:rPr>
              <a:t>Discussion</a:t>
            </a:r>
            <a:endParaRPr lang="en-US" sz="28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665" y="274990"/>
            <a:ext cx="846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Nuclear </a:t>
            </a:r>
            <a:r>
              <a:rPr lang="en-US" sz="3600" dirty="0"/>
              <a:t>O</a:t>
            </a:r>
            <a:r>
              <a:rPr lang="en-US" sz="3600" dirty="0" smtClean="0"/>
              <a:t>scillation</a:t>
            </a:r>
            <a:endParaRPr lang="en-US" sz="3600" dirty="0"/>
          </a:p>
        </p:txBody>
      </p:sp>
      <p:pic>
        <p:nvPicPr>
          <p:cNvPr id="4" name="Picture 3" descr="sve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8" y="1131104"/>
            <a:ext cx="1955800" cy="497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665" y="6220629"/>
            <a:ext cx="300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Nuclear oscillation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93" y="2174875"/>
            <a:ext cx="5574242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382983"/>
            <a:ext cx="424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Bead-Rod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Ring Model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50010" y="3803103"/>
            <a:ext cx="3553423" cy="2677656"/>
            <a:chOff x="727810" y="1939378"/>
            <a:chExt cx="3553423" cy="2677656"/>
          </a:xfrm>
        </p:grpSpPr>
        <p:sp>
          <p:nvSpPr>
            <p:cNvPr id="4" name="TextBox 3"/>
            <p:cNvSpPr txBox="1"/>
            <p:nvPr/>
          </p:nvSpPr>
          <p:spPr>
            <a:xfrm>
              <a:off x="727810" y="1939378"/>
              <a:ext cx="355342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Bead:</a:t>
              </a:r>
            </a:p>
            <a:p>
              <a:r>
                <a:rPr lang="en-US" sz="2800" dirty="0" smtClean="0"/>
                <a:t>        position ----  </a:t>
              </a:r>
            </a:p>
            <a:p>
              <a:endParaRPr lang="en-US" sz="2800" dirty="0" smtClean="0"/>
            </a:p>
            <a:p>
              <a:pPr marL="285750" indent="-285750">
                <a:buFont typeface="Wingdings" charset="2"/>
                <a:buChar char="Ø"/>
              </a:pPr>
              <a:r>
                <a:rPr lang="en-US" sz="2800" dirty="0" smtClean="0"/>
                <a:t>Rod:</a:t>
              </a:r>
            </a:p>
            <a:p>
              <a:r>
                <a:rPr lang="en-US" sz="2800" dirty="0"/>
                <a:t> </a:t>
              </a:r>
              <a:r>
                <a:rPr lang="en-US" sz="2800" dirty="0" smtClean="0"/>
                <a:t>       length ---</a:t>
              </a:r>
              <a:endParaRPr lang="en-US" sz="2800" dirty="0"/>
            </a:p>
            <a:p>
              <a:endParaRPr lang="en-US" sz="2800" dirty="0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678908"/>
                </p:ext>
              </p:extLst>
            </p:nvPr>
          </p:nvGraphicFramePr>
          <p:xfrm>
            <a:off x="2822575" y="3749083"/>
            <a:ext cx="39687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2" name="Equation" r:id="rId3" imgW="127000" imgH="139700" progId="Equation.3">
                    <p:embed/>
                  </p:oleObj>
                </mc:Choice>
                <mc:Fallback>
                  <p:oleObj name="Equation" r:id="rId3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22575" y="3749083"/>
                          <a:ext cx="396875" cy="438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3658396"/>
                </p:ext>
              </p:extLst>
            </p:nvPr>
          </p:nvGraphicFramePr>
          <p:xfrm>
            <a:off x="3173413" y="2337446"/>
            <a:ext cx="396875" cy="674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3" name="Equation" r:id="rId5" imgW="127000" imgH="215900" progId="Equation.3">
                    <p:embed/>
                  </p:oleObj>
                </mc:Choice>
                <mc:Fallback>
                  <p:oleObj name="Equation" r:id="rId5" imgW="127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73413" y="2337446"/>
                          <a:ext cx="396875" cy="674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7"/>
          <p:cNvGrpSpPr/>
          <p:nvPr/>
        </p:nvGrpSpPr>
        <p:grpSpPr>
          <a:xfrm>
            <a:off x="1534985" y="1964040"/>
            <a:ext cx="5639299" cy="1973014"/>
            <a:chOff x="1512641" y="1535415"/>
            <a:chExt cx="5639299" cy="1973014"/>
          </a:xfrm>
        </p:grpSpPr>
        <p:grpSp>
          <p:nvGrpSpPr>
            <p:cNvPr id="15" name="Group 14"/>
            <p:cNvGrpSpPr/>
            <p:nvPr/>
          </p:nvGrpSpPr>
          <p:grpSpPr>
            <a:xfrm>
              <a:off x="1512641" y="1535415"/>
              <a:ext cx="5105383" cy="1973014"/>
              <a:chOff x="3784617" y="1535415"/>
              <a:chExt cx="5105383" cy="197301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3784617" y="1535415"/>
                <a:ext cx="4823889" cy="1973014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>
                <a:off x="8532306" y="2547322"/>
                <a:ext cx="357694" cy="5378"/>
              </a:xfrm>
              <a:prstGeom prst="straightConnector1">
                <a:avLst/>
              </a:prstGeom>
              <a:ln w="3810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0512824"/>
                </p:ext>
              </p:extLst>
            </p:nvPr>
          </p:nvGraphicFramePr>
          <p:xfrm>
            <a:off x="6662990" y="2257425"/>
            <a:ext cx="488950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4" name="Equation" r:id="rId8" imgW="190500" imgH="190500" progId="Equation.3">
                    <p:embed/>
                  </p:oleObj>
                </mc:Choice>
                <mc:Fallback>
                  <p:oleObj name="Equation" r:id="rId8" imgW="1905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662990" y="2257425"/>
                          <a:ext cx="488950" cy="4889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ounded Rectangular Callout 20"/>
          <p:cNvSpPr/>
          <p:nvPr/>
        </p:nvSpPr>
        <p:spPr>
          <a:xfrm>
            <a:off x="5584692" y="3747644"/>
            <a:ext cx="2632845" cy="1446804"/>
          </a:xfrm>
          <a:prstGeom prst="wedgeRoundRectCallout">
            <a:avLst>
              <a:gd name="adj1" fmla="val -36510"/>
              <a:gd name="adj2" fmla="val -6697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Ring driven by a </a:t>
            </a:r>
            <a:r>
              <a:rPr lang="en-US" sz="2400" dirty="0" smtClean="0">
                <a:solidFill>
                  <a:srgbClr val="FF0000"/>
                </a:solidFill>
              </a:rPr>
              <a:t>periodic</a:t>
            </a:r>
            <a:r>
              <a:rPr lang="en-US" sz="2400" dirty="0" smtClean="0">
                <a:solidFill>
                  <a:schemeClr val="tx1"/>
                </a:solidFill>
              </a:rPr>
              <a:t> force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0733" y="1065504"/>
            <a:ext cx="8302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A Chromosome is represented by a bead-rod ring with  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the driven bead be the </a:t>
            </a:r>
            <a:r>
              <a:rPr lang="en-US" sz="2800" b="1" dirty="0" smtClean="0">
                <a:solidFill>
                  <a:srgbClr val="FF0000"/>
                </a:solidFill>
              </a:rPr>
              <a:t>SPB</a:t>
            </a:r>
            <a:r>
              <a:rPr lang="en-US" sz="2800" dirty="0" smtClean="0">
                <a:solidFill>
                  <a:schemeClr val="tx2"/>
                </a:solidFill>
              </a:rPr>
              <a:t>(spindle pole body). 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02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32381" y="1339712"/>
            <a:ext cx="385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Inertia-less assumption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94991"/>
              </p:ext>
            </p:extLst>
          </p:nvPr>
        </p:nvGraphicFramePr>
        <p:xfrm>
          <a:off x="5864225" y="1330473"/>
          <a:ext cx="12652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4225" y="1330473"/>
                        <a:ext cx="12652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188846"/>
              </p:ext>
            </p:extLst>
          </p:nvPr>
        </p:nvGraphicFramePr>
        <p:xfrm>
          <a:off x="1306513" y="2198688"/>
          <a:ext cx="51831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" name="Equation" r:id="rId5" imgW="1587500" imgH="241300" progId="Equation.3">
                  <p:embed/>
                </p:oleObj>
              </mc:Choice>
              <mc:Fallback>
                <p:oleObj name="Equation" r:id="rId5" imgW="158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6513" y="2198688"/>
                        <a:ext cx="5183187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369202" y="3118577"/>
            <a:ext cx="3546771" cy="538367"/>
            <a:chOff x="1369202" y="3532378"/>
            <a:chExt cx="3546771" cy="538367"/>
          </a:xfrm>
        </p:grpSpPr>
        <p:sp>
          <p:nvSpPr>
            <p:cNvPr id="2" name="TextBox 1"/>
            <p:cNvSpPr txBox="1"/>
            <p:nvPr/>
          </p:nvSpPr>
          <p:spPr>
            <a:xfrm>
              <a:off x="1703735" y="3532378"/>
              <a:ext cx="3212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the index of bead </a:t>
              </a: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1427993"/>
                </p:ext>
              </p:extLst>
            </p:nvPr>
          </p:nvGraphicFramePr>
          <p:xfrm>
            <a:off x="1369202" y="3553220"/>
            <a:ext cx="277813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6" name="Equation" r:id="rId7" imgW="88900" imgH="165100" progId="Equation.3">
                    <p:embed/>
                  </p:oleObj>
                </mc:Choice>
                <mc:Fallback>
                  <p:oleObj name="Equation" r:id="rId7" imgW="88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69202" y="3553220"/>
                          <a:ext cx="277813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1298575" y="3588379"/>
            <a:ext cx="3988568" cy="631825"/>
            <a:chOff x="1298575" y="4002180"/>
            <a:chExt cx="3988568" cy="631825"/>
          </a:xfrm>
        </p:grpSpPr>
        <p:sp>
          <p:nvSpPr>
            <p:cNvPr id="11" name="TextBox 10"/>
            <p:cNvSpPr txBox="1"/>
            <p:nvPr/>
          </p:nvSpPr>
          <p:spPr>
            <a:xfrm>
              <a:off x="1703735" y="4070745"/>
              <a:ext cx="3583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hydrodynamic force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3918393"/>
                </p:ext>
              </p:extLst>
            </p:nvPr>
          </p:nvGraphicFramePr>
          <p:xfrm>
            <a:off x="1298575" y="4002180"/>
            <a:ext cx="498475" cy="63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" name="Equation" r:id="rId9" imgW="190500" imgH="241300" progId="Equation.3">
                    <p:embed/>
                  </p:oleObj>
                </mc:Choice>
                <mc:Fallback>
                  <p:oleObj name="Equation" r:id="rId9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98575" y="4002180"/>
                          <a:ext cx="498475" cy="63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1281113" y="4151313"/>
            <a:ext cx="6765173" cy="630237"/>
            <a:chOff x="1281113" y="4565114"/>
            <a:chExt cx="6765173" cy="630237"/>
          </a:xfrm>
        </p:grpSpPr>
        <p:sp>
          <p:nvSpPr>
            <p:cNvPr id="13" name="TextBox 12"/>
            <p:cNvSpPr txBox="1"/>
            <p:nvPr/>
          </p:nvSpPr>
          <p:spPr>
            <a:xfrm>
              <a:off x="1703735" y="4603640"/>
              <a:ext cx="6342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represents force generate from potential </a:t>
              </a: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722480"/>
                </p:ext>
              </p:extLst>
            </p:nvPr>
          </p:nvGraphicFramePr>
          <p:xfrm>
            <a:off x="1281113" y="4565114"/>
            <a:ext cx="531812" cy="630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8" name="Equation" r:id="rId11" imgW="203200" imgH="241300" progId="Equation.3">
                    <p:embed/>
                  </p:oleObj>
                </mc:Choice>
                <mc:Fallback>
                  <p:oleObj name="Equation" r:id="rId11" imgW="203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81113" y="4565114"/>
                          <a:ext cx="531812" cy="6302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1300163" y="4714875"/>
            <a:ext cx="6721928" cy="630238"/>
            <a:chOff x="1300163" y="5128676"/>
            <a:chExt cx="6721928" cy="630238"/>
          </a:xfrm>
        </p:grpSpPr>
        <p:sp>
          <p:nvSpPr>
            <p:cNvPr id="14" name="TextBox 13"/>
            <p:cNvSpPr txBox="1"/>
            <p:nvPr/>
          </p:nvSpPr>
          <p:spPr>
            <a:xfrm>
              <a:off x="1703735" y="5141303"/>
              <a:ext cx="6318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constraint force to keep the rod length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8443822"/>
                </p:ext>
              </p:extLst>
            </p:nvPr>
          </p:nvGraphicFramePr>
          <p:xfrm>
            <a:off x="1300163" y="5128676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9" name="Equation" r:id="rId13" imgW="190500" imgH="241300" progId="Equation.3">
                    <p:embed/>
                  </p:oleObj>
                </mc:Choice>
                <mc:Fallback>
                  <p:oleObj name="Equation" r:id="rId13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00163" y="5128676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1255713" y="5762625"/>
            <a:ext cx="3145495" cy="630238"/>
            <a:chOff x="1255713" y="5691280"/>
            <a:chExt cx="3145495" cy="630238"/>
          </a:xfrm>
        </p:grpSpPr>
        <p:sp>
          <p:nvSpPr>
            <p:cNvPr id="15" name="TextBox 14"/>
            <p:cNvSpPr txBox="1"/>
            <p:nvPr/>
          </p:nvSpPr>
          <p:spPr>
            <a:xfrm>
              <a:off x="1703735" y="5707496"/>
              <a:ext cx="269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 is external force </a:t>
              </a:r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582433"/>
                </p:ext>
              </p:extLst>
            </p:nvPr>
          </p:nvGraphicFramePr>
          <p:xfrm>
            <a:off x="1255713" y="5691280"/>
            <a:ext cx="496887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0" name="Equation" r:id="rId15" imgW="190500" imgH="241300" progId="Equation.3">
                    <p:embed/>
                  </p:oleObj>
                </mc:Choice>
                <mc:Fallback>
                  <p:oleObj name="Equation" r:id="rId15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55713" y="5691280"/>
                          <a:ext cx="496887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293813" y="5238750"/>
            <a:ext cx="3202576" cy="630238"/>
            <a:chOff x="1298394" y="5129157"/>
            <a:chExt cx="3202576" cy="630238"/>
          </a:xfrm>
        </p:grpSpPr>
        <p:sp>
          <p:nvSpPr>
            <p:cNvPr id="28" name="TextBox 27"/>
            <p:cNvSpPr txBox="1"/>
            <p:nvPr/>
          </p:nvSpPr>
          <p:spPr>
            <a:xfrm>
              <a:off x="1703735" y="5141303"/>
              <a:ext cx="2797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is </a:t>
              </a:r>
              <a:r>
                <a:rPr lang="en-US" sz="2800" dirty="0" err="1" smtClean="0"/>
                <a:t>brownian</a:t>
              </a:r>
              <a:r>
                <a:rPr lang="en-US" sz="2800" dirty="0" smtClean="0"/>
                <a:t> force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4277247"/>
                </p:ext>
              </p:extLst>
            </p:nvPr>
          </p:nvGraphicFramePr>
          <p:xfrm>
            <a:off x="1298394" y="5129157"/>
            <a:ext cx="498475" cy="63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1" name="Equation" r:id="rId17" imgW="190500" imgH="241300" progId="Equation.3">
                    <p:embed/>
                  </p:oleObj>
                </mc:Choice>
                <mc:Fallback>
                  <p:oleObj name="Equation" r:id="rId17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98394" y="5129157"/>
                          <a:ext cx="498475" cy="630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5017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6665" y="465174"/>
            <a:ext cx="401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Brownian Dynamics:</a:t>
            </a:r>
            <a:endParaRPr lang="en-US" sz="36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19688"/>
              </p:ext>
            </p:extLst>
          </p:nvPr>
        </p:nvGraphicFramePr>
        <p:xfrm>
          <a:off x="1398535" y="1904529"/>
          <a:ext cx="5448402" cy="260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Equation" r:id="rId3" imgW="2679700" imgH="1282700" progId="Equation.3">
                  <p:embed/>
                </p:oleObj>
              </mc:Choice>
              <mc:Fallback>
                <p:oleObj name="Equation" r:id="rId3" imgW="2679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8535" y="1904529"/>
                        <a:ext cx="5448402" cy="260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7106"/>
              </p:ext>
            </p:extLst>
          </p:nvPr>
        </p:nvGraphicFramePr>
        <p:xfrm>
          <a:off x="898525" y="1184275"/>
          <a:ext cx="59705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Equation" r:id="rId5" imgW="1828800" imgH="241300" progId="Equation.3">
                  <p:embed/>
                </p:oleObj>
              </mc:Choice>
              <mc:Fallback>
                <p:oleObj name="Equation" r:id="rId5" imgW="1828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525" y="1184275"/>
                        <a:ext cx="597058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21435"/>
              </p:ext>
            </p:extLst>
          </p:nvPr>
        </p:nvGraphicFramePr>
        <p:xfrm>
          <a:off x="1708150" y="5041900"/>
          <a:ext cx="551338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Equation" r:id="rId7" imgW="1689100" imgH="393700" progId="Equation.3">
                  <p:embed/>
                </p:oleObj>
              </mc:Choice>
              <mc:Fallback>
                <p:oleObj name="Equation" r:id="rId7" imgW="1689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8150" y="5041900"/>
                        <a:ext cx="5513388" cy="128428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1753" y="4447206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Dynamical differential equation: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2543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1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Numerical Scheme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07791" y="123669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/>
              <a:t>Predictor-corrector algorithm: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75702" y="1866698"/>
            <a:ext cx="449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1</a:t>
            </a:r>
            <a:r>
              <a:rPr lang="en-US" sz="2400" dirty="0" smtClean="0"/>
              <a:t>: predict using known forces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325109"/>
              </p:ext>
            </p:extLst>
          </p:nvPr>
        </p:nvGraphicFramePr>
        <p:xfrm>
          <a:off x="2036763" y="2328863"/>
          <a:ext cx="56562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8" name="Equation" r:id="rId3" imgW="2273300" imgH="241300" progId="Equation.3">
                  <p:embed/>
                </p:oleObj>
              </mc:Choice>
              <mc:Fallback>
                <p:oleObj name="Equation" r:id="rId3" imgW="2273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6763" y="2328863"/>
                        <a:ext cx="5656262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7160" y="2928459"/>
            <a:ext cx="491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2</a:t>
            </a:r>
            <a:r>
              <a:rPr lang="en-US" sz="2400" dirty="0" smtClean="0"/>
              <a:t>: correct using constraint force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08594"/>
              </p:ext>
            </p:extLst>
          </p:nvPr>
        </p:nvGraphicFramePr>
        <p:xfrm>
          <a:off x="2022289" y="3390124"/>
          <a:ext cx="45831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" name="Equation" r:id="rId5" imgW="1841500" imgH="241300" progId="Equation.3">
                  <p:embed/>
                </p:oleObj>
              </mc:Choice>
              <mc:Fallback>
                <p:oleObj name="Equation" r:id="rId5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2289" y="3390124"/>
                        <a:ext cx="4583113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6850" y="3894192"/>
            <a:ext cx="63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</a:rPr>
              <a:t>Step 3</a:t>
            </a:r>
            <a:r>
              <a:rPr lang="en-US" sz="2400" dirty="0" smtClean="0"/>
              <a:t>: substitute eq. </a:t>
            </a:r>
            <a:r>
              <a:rPr lang="en-US" sz="2400" dirty="0" smtClean="0">
                <a:solidFill>
                  <a:srgbClr val="FF0000"/>
                </a:solidFill>
              </a:rPr>
              <a:t>(*) </a:t>
            </a:r>
            <a:r>
              <a:rPr lang="en-US" sz="2400" dirty="0" smtClean="0"/>
              <a:t>to constraint equations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09976"/>
              </p:ext>
            </p:extLst>
          </p:nvPr>
        </p:nvGraphicFramePr>
        <p:xfrm>
          <a:off x="2207812" y="4425950"/>
          <a:ext cx="27511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7812" y="4425950"/>
                        <a:ext cx="2751137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89870" y="5026025"/>
            <a:ext cx="5567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 a set of nonlinear algebraic equation</a:t>
            </a:r>
            <a:r>
              <a:rPr lang="en-US" altLang="zh-CN" sz="2400" dirty="0" smtClean="0"/>
              <a:t>s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6857620" y="5110854"/>
            <a:ext cx="420478" cy="370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435904"/>
              </p:ext>
            </p:extLst>
          </p:nvPr>
        </p:nvGraphicFramePr>
        <p:xfrm>
          <a:off x="7349450" y="4940411"/>
          <a:ext cx="532712" cy="67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" name="Equation" r:id="rId9" imgW="190500" imgH="241300" progId="Equation.3">
                  <p:embed/>
                </p:oleObj>
              </mc:Choice>
              <mc:Fallback>
                <p:oleObj name="Equation" r:id="rId9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9450" y="4940411"/>
                        <a:ext cx="532712" cy="67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49556" y="3475738"/>
            <a:ext cx="43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(*)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75702" y="5844476"/>
            <a:ext cx="7185968" cy="549887"/>
            <a:chOff x="1175702" y="5930090"/>
            <a:chExt cx="7185968" cy="549887"/>
          </a:xfrm>
        </p:grpSpPr>
        <p:sp>
          <p:nvSpPr>
            <p:cNvPr id="19" name="TextBox 18"/>
            <p:cNvSpPr txBox="1"/>
            <p:nvPr/>
          </p:nvSpPr>
          <p:spPr>
            <a:xfrm>
              <a:off x="1175702" y="5930090"/>
              <a:ext cx="5871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</a:rPr>
                <a:t>Step 4</a:t>
              </a:r>
              <a:r>
                <a:rPr lang="en-US" sz="2400" dirty="0" smtClean="0"/>
                <a:t>: re-substitute       to </a:t>
              </a:r>
              <a:r>
                <a:rPr lang="en-US" sz="2400" dirty="0" smtClean="0">
                  <a:solidFill>
                    <a:srgbClr val="FF0000"/>
                  </a:solidFill>
                </a:rPr>
                <a:t>(*) </a:t>
              </a:r>
              <a:r>
                <a:rPr lang="en-US" sz="2400" dirty="0" smtClean="0"/>
                <a:t>obtain the final 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2892803"/>
                </p:ext>
              </p:extLst>
            </p:nvPr>
          </p:nvGraphicFramePr>
          <p:xfrm>
            <a:off x="3826841" y="5944359"/>
            <a:ext cx="407071" cy="515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" name="Equation" r:id="rId11" imgW="190500" imgH="241300" progId="Equation.3">
                    <p:embed/>
                  </p:oleObj>
                </mc:Choice>
                <mc:Fallback>
                  <p:oleObj name="Equation" r:id="rId11" imgW="190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26841" y="5944359"/>
                          <a:ext cx="407071" cy="5156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5576676"/>
                </p:ext>
              </p:extLst>
            </p:nvPr>
          </p:nvGraphicFramePr>
          <p:xfrm>
            <a:off x="6975365" y="5944359"/>
            <a:ext cx="1386305" cy="535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3" name="Equation" r:id="rId12" imgW="558800" imgH="215900" progId="Equation.3">
                    <p:embed/>
                  </p:oleObj>
                </mc:Choice>
                <mc:Fallback>
                  <p:oleObj name="Equation" r:id="rId12" imgW="558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975365" y="5944359"/>
                          <a:ext cx="1386305" cy="535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3452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427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Parameter Estimation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1381" y="1366798"/>
            <a:ext cx="842652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/>
              <a:t>Length of Chromosomes in base pairs</a:t>
            </a:r>
            <a:r>
              <a:rPr lang="en-US" sz="28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There are </a:t>
            </a:r>
            <a:r>
              <a:rPr lang="en-US" sz="2400" dirty="0" smtClean="0">
                <a:solidFill>
                  <a:srgbClr val="FF0000"/>
                </a:solidFill>
              </a:rPr>
              <a:t>3 pairs </a:t>
            </a:r>
            <a:r>
              <a:rPr lang="en-US" sz="2400" dirty="0" smtClean="0"/>
              <a:t>of chromosomes in prophase fission yeast</a:t>
            </a:r>
            <a:endParaRPr lang="en-US" sz="2400" dirty="0"/>
          </a:p>
          <a:p>
            <a:r>
              <a:rPr lang="en-US" sz="2400" dirty="0" smtClean="0"/>
              <a:t>        </a:t>
            </a:r>
            <a:r>
              <a:rPr lang="en-US" sz="2400" dirty="0" smtClean="0"/>
              <a:t>        Chromosome </a:t>
            </a:r>
            <a:r>
              <a:rPr lang="en-US" sz="2400" dirty="0"/>
              <a:t>I:   5.579.133 </a:t>
            </a:r>
            <a:r>
              <a:rPr lang="en-US" sz="2400" dirty="0" err="1"/>
              <a:t>bp</a:t>
            </a:r>
            <a:r>
              <a:rPr lang="en-US" sz="2400" dirty="0"/>
              <a:t> ~ 5,6Mbp</a:t>
            </a:r>
          </a:p>
          <a:p>
            <a:r>
              <a:rPr lang="en-US" sz="2400" dirty="0" smtClean="0"/>
              <a:t>        </a:t>
            </a:r>
            <a:r>
              <a:rPr lang="en-US" sz="2400" dirty="0" smtClean="0"/>
              <a:t>        Chromosome </a:t>
            </a:r>
            <a:r>
              <a:rPr lang="en-US" sz="2400" dirty="0"/>
              <a:t>II:  4.539.804 </a:t>
            </a:r>
            <a:r>
              <a:rPr lang="en-US" sz="2400" dirty="0" err="1"/>
              <a:t>bp</a:t>
            </a:r>
            <a:r>
              <a:rPr lang="en-US" sz="2400" dirty="0"/>
              <a:t> ~ 4,5Mbp</a:t>
            </a:r>
          </a:p>
          <a:p>
            <a:r>
              <a:rPr lang="en-US" sz="2400" dirty="0" smtClean="0"/>
              <a:t>       </a:t>
            </a:r>
            <a:r>
              <a:rPr lang="en-US" sz="2400" dirty="0" smtClean="0"/>
              <a:t>         </a:t>
            </a:r>
            <a:r>
              <a:rPr lang="en-US" sz="2400" dirty="0" smtClean="0"/>
              <a:t>Chromosome </a:t>
            </a:r>
            <a:r>
              <a:rPr lang="en-US" sz="2400" dirty="0"/>
              <a:t>III: 2.452.833 </a:t>
            </a:r>
            <a:r>
              <a:rPr lang="en-US" sz="2400" dirty="0" err="1"/>
              <a:t>bp</a:t>
            </a:r>
            <a:r>
              <a:rPr lang="en-US" sz="2400" dirty="0"/>
              <a:t> ~ 2,5Mbp 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Compaction ratio of chromosomes: ~ 100bp/</a:t>
            </a:r>
            <a:r>
              <a:rPr lang="en-US" sz="2800" dirty="0" smtClean="0"/>
              <a:t>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/>
              <a:t>Kuhn length: ~ 100nm</a:t>
            </a:r>
          </a:p>
          <a:p>
            <a:endParaRPr lang="en-US" sz="24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System size for 3 </a:t>
            </a:r>
            <a:r>
              <a:rPr lang="en-US" sz="2800" dirty="0"/>
              <a:t>pairs of </a:t>
            </a:r>
            <a:r>
              <a:rPr lang="en-US" sz="2800" dirty="0" smtClean="0"/>
              <a:t>chromosomes: </a:t>
            </a:r>
            <a:r>
              <a:rPr lang="en-US" sz="2800" dirty="0"/>
              <a:t>~ 2000-3000</a:t>
            </a:r>
          </a:p>
          <a:p>
            <a:r>
              <a:rPr lang="en-US" sz="2400" dirty="0" smtClean="0"/>
              <a:t>         monomers </a:t>
            </a:r>
            <a:r>
              <a:rPr lang="en-US" sz="2400" dirty="0"/>
              <a:t>in one </a:t>
            </a:r>
            <a:r>
              <a:rPr lang="en-US" sz="2400" dirty="0" smtClean="0"/>
              <a:t>ring </a:t>
            </a:r>
            <a:r>
              <a:rPr lang="en-US" sz="2400" dirty="0"/>
              <a:t>: </a:t>
            </a:r>
            <a:r>
              <a:rPr lang="en-US" sz="2400" dirty="0" smtClean="0"/>
              <a:t>200</a:t>
            </a:r>
            <a:r>
              <a:rPr lang="en-US" sz="2400" dirty="0"/>
              <a:t> ~ </a:t>
            </a:r>
            <a:r>
              <a:rPr lang="en-US" sz="2400" dirty="0" smtClean="0"/>
              <a:t>600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669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665" y="465174"/>
            <a:ext cx="384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Initial configuration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71" y="1190366"/>
            <a:ext cx="5753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2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5237</TotalTime>
  <Words>293</Words>
  <Application>Microsoft Macintosh PowerPoint</Application>
  <PresentationFormat>On-screen Show (4:3)</PresentationFormat>
  <Paragraphs>70</Paragraphs>
  <Slides>16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Office Theme</vt:lpstr>
      <vt:lpstr>Equation</vt:lpstr>
      <vt:lpstr>Microsoft Equation</vt:lpstr>
      <vt:lpstr>Dynamics of Chromosome Movements During Meiosis in Fission Yeast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Chromosome Movements During Meiosis in Fission Yeast</dc:title>
  <dc:creator>Wenwen Huang</dc:creator>
  <cp:lastModifiedBy>Wenwen Huang</cp:lastModifiedBy>
  <cp:revision>68</cp:revision>
  <dcterms:created xsi:type="dcterms:W3CDTF">2014-01-10T16:20:02Z</dcterms:created>
  <dcterms:modified xsi:type="dcterms:W3CDTF">2014-05-17T19:20:44Z</dcterms:modified>
</cp:coreProperties>
</file>